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3" r:id="rId15"/>
    <p:sldId id="269" r:id="rId16"/>
    <p:sldId id="271" r:id="rId17"/>
    <p:sldId id="272" r:id="rId18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562" y="-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2286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8859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114550"/>
            <a:ext cx="6400800" cy="131445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1815084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31445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802505" y="2458593"/>
            <a:ext cx="468401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194322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2265188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2257426"/>
            <a:ext cx="457200" cy="33099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553200" cy="43660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228601"/>
            <a:ext cx="1447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769779"/>
            <a:ext cx="457200" cy="33099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145286"/>
            <a:ext cx="850392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4288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1714500"/>
            <a:ext cx="8833104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06764"/>
            <a:ext cx="8833104" cy="16047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057400"/>
            <a:ext cx="6480174" cy="1254919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18288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1586484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1657350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649588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00050"/>
            <a:ext cx="7772400" cy="1143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4807458"/>
            <a:ext cx="3044952" cy="27432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1" y="1181739"/>
            <a:ext cx="8921" cy="361466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028700"/>
            <a:ext cx="4038600" cy="3511296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1650206"/>
            <a:ext cx="0" cy="314096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0858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028700"/>
            <a:ext cx="8833104" cy="6858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4793742"/>
            <a:ext cx="8833104" cy="233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4040188" cy="549731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1" y="1143000"/>
            <a:ext cx="4041775" cy="54864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4807458"/>
            <a:ext cx="35814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96012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1853537"/>
            <a:ext cx="4041648" cy="286380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1853537"/>
            <a:ext cx="4038600" cy="286664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781812"/>
            <a:ext cx="457200" cy="330994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777015"/>
            <a:ext cx="457200" cy="33099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65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4793743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18872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4743450"/>
            <a:ext cx="609600" cy="33099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14300"/>
            <a:ext cx="8833104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8915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2362200" cy="74295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485901"/>
            <a:ext cx="2362200" cy="3108722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4300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514350"/>
            <a:ext cx="5638800" cy="40576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383280" cy="27432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40005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14300"/>
            <a:ext cx="8833104" cy="22631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457200"/>
            <a:ext cx="2743200" cy="440055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171450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242316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234554"/>
            <a:ext cx="457200" cy="33099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3771900"/>
            <a:ext cx="5867400" cy="9144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457200"/>
            <a:ext cx="5867400" cy="3200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742950"/>
            <a:ext cx="2438400" cy="394335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4803738"/>
            <a:ext cx="3044952" cy="27432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4808136"/>
            <a:ext cx="3584448" cy="27432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9144000" cy="10450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51435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4791289"/>
            <a:ext cx="8833104" cy="23217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4803738"/>
            <a:ext cx="3044952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4808136"/>
            <a:ext cx="35814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16586"/>
            <a:ext cx="8833104" cy="4910328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57557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717027"/>
            <a:ext cx="609600" cy="4572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787893"/>
            <a:ext cx="420624" cy="31546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780131"/>
            <a:ext cx="457200" cy="33099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171450"/>
            <a:ext cx="8534400" cy="56921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143000"/>
            <a:ext cx="8534400" cy="344957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assis.org/people/aristotle-onassis" TargetMode="External"/><Relationship Id="rId2" Type="http://schemas.openxmlformats.org/officeDocument/2006/relationships/hyperlink" Target="https://www.celebritynetworth.com/richest-businessmen/business-executives/aristotle-onassis-net-wort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ristotle_Onassis" TargetMode="External"/><Relationship Id="rId4" Type="http://schemas.openxmlformats.org/officeDocument/2006/relationships/hyperlink" Target="https://greekreporter.com/2019/04/03/legendary-onassis-yacht-can-be-rented-for-a-mere-100000-a-day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4400550"/>
            <a:ext cx="4114800" cy="381000"/>
          </a:xfrm>
        </p:spPr>
        <p:txBody>
          <a:bodyPr/>
          <a:lstStyle/>
          <a:p>
            <a:pPr algn="r"/>
            <a:r>
              <a:rPr lang="ro-RO" dirty="0" smtClean="0"/>
              <a:t>Lupu CEZAR-JUSTINIAN, G2</a:t>
            </a:r>
            <a:endParaRPr lang="ro-RO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smtClean="0"/>
              <a:t>Aristotel Onassis</a:t>
            </a:r>
            <a:endParaRPr lang="ro-RO" dirty="0"/>
          </a:p>
        </p:txBody>
      </p:sp>
      <p:pic>
        <p:nvPicPr>
          <p:cNvPr id="6" name="Picture 5" descr="nrm_1412286858-541b4b7a623c3_-_aristotleonassis-l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85950"/>
            <a:ext cx="2111891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Motivația și menținerea ei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 smtClean="0"/>
              <a:t>Cele două mari motivații ale lui Aristotel Onassis au fost:</a:t>
            </a:r>
          </a:p>
          <a:p>
            <a:pPr lvl="1"/>
            <a:r>
              <a:rPr lang="ro-RO" dirty="0" smtClean="0"/>
              <a:t>Copiii săi</a:t>
            </a:r>
          </a:p>
          <a:p>
            <a:pPr lvl="1"/>
            <a:r>
              <a:rPr lang="ro-RO" dirty="0" smtClean="0"/>
              <a:t>Plăcerea de a lupta</a:t>
            </a:r>
            <a:endParaRPr lang="ro-RO" dirty="0"/>
          </a:p>
        </p:txBody>
      </p:sp>
      <p:pic>
        <p:nvPicPr>
          <p:cNvPr id="5" name="Content Placeholder 4" descr="GettyImages-162737191_thi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055856" y="1028700"/>
            <a:ext cx="3528088" cy="3511550"/>
          </a:xfrm>
        </p:spPr>
      </p:pic>
      <p:pic>
        <p:nvPicPr>
          <p:cNvPr id="6" name="Picture 5" descr="quote-after-a-certain-point-money-is-meaningless-it-ceases-to-be-the-goal-the-game-is-what-aristotle-onassis-22-2-02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33750"/>
            <a:ext cx="3200400" cy="15060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De cine a fost influențat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Modelul antreprenorial a fost tatăl său, vânzator de tutun din Smyrna</a:t>
            </a:r>
            <a:endParaRPr lang="ro-RO" dirty="0"/>
          </a:p>
        </p:txBody>
      </p:sp>
      <p:pic>
        <p:nvPicPr>
          <p:cNvPr id="5" name="Content Placeholder 4" descr="f7e0ceb9257d87df3a6e98f671d0f1bc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600" y="1385724"/>
            <a:ext cx="4038600" cy="279750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Sfaturi date de Aristotel Onassis</a:t>
            </a:r>
            <a:endParaRPr lang="ro-RO" dirty="0"/>
          </a:p>
        </p:txBody>
      </p:sp>
      <p:pic>
        <p:nvPicPr>
          <p:cNvPr id="5" name="Content Placeholder 4" descr="73253720_2351245808519629_3501144085706571776_o.jp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5150" y="1028700"/>
            <a:ext cx="3511550" cy="3511550"/>
          </a:xfrm>
        </p:spPr>
      </p:pic>
      <p:pic>
        <p:nvPicPr>
          <p:cNvPr id="6" name="Content Placeholder 5" descr="kruiser_kr1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8318" y="1028700"/>
            <a:ext cx="2733681" cy="35115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Fun fact I</a:t>
            </a:r>
            <a:endParaRPr lang="ro-RO" dirty="0"/>
          </a:p>
        </p:txBody>
      </p:sp>
      <p:pic>
        <p:nvPicPr>
          <p:cNvPr id="4" name="Content Placeholder 3" descr="Mem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981994" y="1144588"/>
            <a:ext cx="5143500" cy="3429000"/>
          </a:xfrm>
        </p:spPr>
      </p:pic>
      <p:sp>
        <p:nvSpPr>
          <p:cNvPr id="8" name="Cloud Callout 7"/>
          <p:cNvSpPr/>
          <p:nvPr/>
        </p:nvSpPr>
        <p:spPr>
          <a:xfrm>
            <a:off x="6248400" y="133350"/>
            <a:ext cx="2743200" cy="1371600"/>
          </a:xfrm>
          <a:prstGeom prst="cloudCallout">
            <a:avLst>
              <a:gd name="adj1" fmla="val -89705"/>
              <a:gd name="adj2" fmla="val 5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 descr="sm-24401p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61950"/>
            <a:ext cx="1395984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Fun fact 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Poți închiria propriul yacht al lui Onassis pentru doar 100.000$/zi</a:t>
            </a:r>
          </a:p>
          <a:p>
            <a:endParaRPr lang="ro-RO" dirty="0"/>
          </a:p>
        </p:txBody>
      </p:sp>
      <p:pic>
        <p:nvPicPr>
          <p:cNvPr id="5" name="Content Placeholder 4" descr="190321165842-05-christina-onassis-yacht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00600" y="1365580"/>
            <a:ext cx="4038600" cy="283779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Filme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Callas e Onasis(2005)</a:t>
            </a:r>
          </a:p>
          <a:p>
            <a:r>
              <a:rPr lang="ro-RO" dirty="0" smtClean="0"/>
              <a:t>The richest man in the world(1988)</a:t>
            </a:r>
          </a:p>
        </p:txBody>
      </p:sp>
      <p:pic>
        <p:nvPicPr>
          <p:cNvPr id="5" name="Content Placeholder 4" descr="MV5BOTQyMDE4NDQ1NF5BMl5BanBnXkFtZTcwNjQ0MDYxMg@@._V1_UY1200_CR290,0,630,1200_AL_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8118" y="1028700"/>
            <a:ext cx="1843564" cy="351155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Webografie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500" dirty="0" smtClean="0">
                <a:hlinkClick r:id="rId2"/>
              </a:rPr>
              <a:t>https://www.celebritynetworth.com/richest-businessmen/business-executives/aristotle-onassis-net-worth/</a:t>
            </a:r>
            <a:r>
              <a:rPr lang="ro-RO" sz="1500" dirty="0" smtClean="0"/>
              <a:t> - despre averea lui Aristotel Onassis</a:t>
            </a:r>
          </a:p>
          <a:p>
            <a:r>
              <a:rPr lang="ro-RO" sz="1500" dirty="0" smtClean="0">
                <a:hlinkClick r:id="rId3"/>
              </a:rPr>
              <a:t>https://www.onassis.org/people/aristotle-onassis</a:t>
            </a:r>
            <a:r>
              <a:rPr lang="ro-RO" sz="1500" dirty="0" smtClean="0"/>
              <a:t> - despre viața profesională a lui Aristotel Onassis</a:t>
            </a:r>
          </a:p>
          <a:p>
            <a:r>
              <a:rPr lang="ro-RO" sz="1500" dirty="0" smtClean="0">
                <a:hlinkClick r:id="rId4"/>
              </a:rPr>
              <a:t>https://greekreporter.com/2019/04/03/legendary-onassis-yacht-can-be-rented-for-a-mere-100000-a-day/</a:t>
            </a:r>
            <a:r>
              <a:rPr lang="ro-RO" sz="1500" dirty="0" smtClean="0"/>
              <a:t> - informația despre yachtul lui Onassis</a:t>
            </a:r>
          </a:p>
          <a:p>
            <a:r>
              <a:rPr lang="ro-RO" sz="1500" dirty="0" smtClean="0">
                <a:hlinkClick r:id="rId5"/>
              </a:rPr>
              <a:t>https://en.wikipedia.org/wiki/Aristotle_Onassis</a:t>
            </a:r>
            <a:r>
              <a:rPr lang="ro-RO" sz="1500" dirty="0" smtClean="0"/>
              <a:t> - despre Aristotel Onassis</a:t>
            </a:r>
          </a:p>
          <a:p>
            <a:r>
              <a:rPr lang="ro-RO" sz="1500" dirty="0" smtClean="0"/>
              <a:t>Google Imagine – pentru imagini</a:t>
            </a:r>
          </a:p>
          <a:p>
            <a:endParaRPr lang="ro-RO" sz="1500" dirty="0" smtClean="0"/>
          </a:p>
          <a:p>
            <a:endParaRPr lang="ro-RO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ile-9047-9380-hd-wallpapers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59055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Mulțumesc pentru atenție!</a:t>
            </a:r>
            <a:endParaRPr lang="ro-RO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Cine a fost Aristotel Onassis?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194048" cy="3752850"/>
          </a:xfrm>
        </p:spPr>
        <p:txBody>
          <a:bodyPr>
            <a:normAutofit/>
          </a:bodyPr>
          <a:lstStyle/>
          <a:p>
            <a:r>
              <a:rPr lang="ro-RO" dirty="0" smtClean="0"/>
              <a:t>Armator grec (proprietar de nave maritime)</a:t>
            </a:r>
          </a:p>
          <a:p>
            <a:pPr>
              <a:buNone/>
            </a:pPr>
            <a:endParaRPr lang="ro-RO" dirty="0" smtClean="0"/>
          </a:p>
          <a:p>
            <a:r>
              <a:rPr lang="ro-RO" dirty="0" smtClean="0"/>
              <a:t>Unul dintre cei mai bogați oameni ai secolului XX</a:t>
            </a:r>
          </a:p>
          <a:p>
            <a:endParaRPr lang="ro-RO" dirty="0" smtClean="0"/>
          </a:p>
          <a:p>
            <a:r>
              <a:rPr lang="ro-RO" dirty="0" smtClean="0"/>
              <a:t>Un adevărat om de succes, un luptător veritabil</a:t>
            </a:r>
          </a:p>
          <a:p>
            <a:endParaRPr lang="ro-RO" dirty="0"/>
          </a:p>
        </p:txBody>
      </p:sp>
      <p:pic>
        <p:nvPicPr>
          <p:cNvPr id="5" name="Content Placeholder 4" descr="Aristotle-Onassis-e1585854637421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0397" y="1028700"/>
            <a:ext cx="3739006" cy="351155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Povestea de viață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 smtClean="0"/>
              <a:t>Locul și data nașterii</a:t>
            </a:r>
          </a:p>
          <a:p>
            <a:pPr lvl="1"/>
            <a:r>
              <a:rPr lang="ro-RO" dirty="0" smtClean="0"/>
              <a:t>Smyrna, 1906</a:t>
            </a:r>
          </a:p>
          <a:p>
            <a:r>
              <a:rPr lang="ro-RO" dirty="0" smtClean="0"/>
              <a:t>Problema 1 </a:t>
            </a:r>
          </a:p>
          <a:p>
            <a:pPr lvl="1"/>
            <a:r>
              <a:rPr lang="ro-RO" dirty="0" smtClean="0"/>
              <a:t>Războiul Greco-Turc: 1922</a:t>
            </a:r>
          </a:p>
          <a:p>
            <a:r>
              <a:rPr lang="ro-RO" dirty="0" smtClean="0"/>
              <a:t>Ideea 1</a:t>
            </a:r>
          </a:p>
          <a:p>
            <a:pPr lvl="1"/>
            <a:r>
              <a:rPr lang="ro-RO" dirty="0" smtClean="0"/>
              <a:t>Emigrarea în Buenos Aires cu doar 60$</a:t>
            </a:r>
          </a:p>
          <a:p>
            <a:r>
              <a:rPr lang="ro-RO" dirty="0" smtClean="0"/>
              <a:t>Soluția 1</a:t>
            </a:r>
          </a:p>
          <a:p>
            <a:pPr lvl="1"/>
            <a:r>
              <a:rPr lang="ro-RO" dirty="0" smtClean="0"/>
              <a:t>Renașterea afacerilor de familie – afaceri cu tutun</a:t>
            </a:r>
          </a:p>
          <a:p>
            <a:pPr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pPr lvl="1"/>
            <a:endParaRPr lang="ro-RO" dirty="0" smtClean="0"/>
          </a:p>
          <a:p>
            <a:pPr lvl="1"/>
            <a:endParaRPr lang="ro-RO" dirty="0" smtClean="0"/>
          </a:p>
          <a:p>
            <a:endParaRPr lang="ro-RO" dirty="0" smtClean="0"/>
          </a:p>
          <a:p>
            <a:endParaRPr lang="ro-RO" dirty="0" smtClean="0"/>
          </a:p>
        </p:txBody>
      </p:sp>
      <p:pic>
        <p:nvPicPr>
          <p:cNvPr id="5" name="Content Placeholder 4" descr="7a38b5c3101531d46be68c58e450f5ce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0740" y="1321435"/>
            <a:ext cx="1798320" cy="292608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Povestea de viață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28700"/>
            <a:ext cx="4419600" cy="3676650"/>
          </a:xfrm>
        </p:spPr>
        <p:txBody>
          <a:bodyPr>
            <a:normAutofit/>
          </a:bodyPr>
          <a:lstStyle/>
          <a:p>
            <a:r>
              <a:rPr lang="ro-RO" dirty="0" smtClean="0"/>
              <a:t>Problema 2</a:t>
            </a:r>
          </a:p>
          <a:p>
            <a:pPr lvl="1"/>
            <a:r>
              <a:rPr lang="ro-RO" dirty="0" smtClean="0"/>
              <a:t>Marea Criză Economică, 1930 + WW II</a:t>
            </a:r>
          </a:p>
          <a:p>
            <a:r>
              <a:rPr lang="ro-RO" dirty="0" smtClean="0"/>
              <a:t>Soluția 2</a:t>
            </a:r>
          </a:p>
          <a:p>
            <a:pPr lvl="1"/>
            <a:r>
              <a:rPr lang="ro-RO" dirty="0" smtClean="0"/>
              <a:t>Investirea în nave petroliere și de transport maritim și găsirea unor investitori puternici (companii petroliere)</a:t>
            </a:r>
          </a:p>
          <a:p>
            <a:pPr>
              <a:buNone/>
            </a:pPr>
            <a:endParaRPr lang="ro-RO" dirty="0" smtClean="0"/>
          </a:p>
        </p:txBody>
      </p:sp>
      <p:pic>
        <p:nvPicPr>
          <p:cNvPr id="5" name="Content Placeholder 4" descr="GettyImages-52312053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6800" y="1276350"/>
            <a:ext cx="3913179" cy="304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Povestea de viață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o-RO" dirty="0" smtClean="0"/>
              <a:t>Problema 3</a:t>
            </a:r>
          </a:p>
          <a:p>
            <a:pPr lvl="1"/>
            <a:r>
              <a:rPr lang="ro-RO" dirty="0" smtClean="0"/>
              <a:t>Concurența în domeniu, chiar din partea familiei</a:t>
            </a:r>
          </a:p>
          <a:p>
            <a:r>
              <a:rPr lang="ro-RO" dirty="0" smtClean="0"/>
              <a:t>Soluție 3</a:t>
            </a:r>
          </a:p>
          <a:p>
            <a:pPr lvl="1"/>
            <a:r>
              <a:rPr lang="ro-RO" dirty="0" smtClean="0"/>
              <a:t>Extinderea în domeniul aviatic – Olympic Airways – prima companie aeriană din Grecia</a:t>
            </a:r>
          </a:p>
          <a:p>
            <a:endParaRPr lang="ro-RO" dirty="0"/>
          </a:p>
        </p:txBody>
      </p:sp>
      <p:pic>
        <p:nvPicPr>
          <p:cNvPr id="5" name="Picture 4" descr="a73e649020d56fa16f71f3384f82fc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1352550"/>
            <a:ext cx="2178992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Începutul succesului pentru Onassis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 smtClean="0"/>
              <a:t>Pas mare:</a:t>
            </a:r>
          </a:p>
          <a:p>
            <a:pPr lvl="1"/>
            <a:r>
              <a:rPr lang="ro-RO" dirty="0" smtClean="0"/>
              <a:t>25 ani: primul milion de dolari din afaceri cu tutun </a:t>
            </a:r>
          </a:p>
          <a:p>
            <a:r>
              <a:rPr lang="ro-RO" dirty="0" smtClean="0"/>
              <a:t>Pas uriaș</a:t>
            </a:r>
          </a:p>
          <a:p>
            <a:pPr lvl="1"/>
            <a:r>
              <a:rPr lang="ro-RO" dirty="0" smtClean="0"/>
              <a:t>Investirea în nave petroliere și câștigarea încrederii unor mari investitori precum Mobil sau Texacos.</a:t>
            </a:r>
          </a:p>
          <a:p>
            <a:pPr lvl="1"/>
            <a:r>
              <a:rPr lang="ro-RO" dirty="0" smtClean="0"/>
              <a:t>Descoperirea unei „breșe”: Panama -</a:t>
            </a:r>
            <a:r>
              <a:rPr lang="en-US" dirty="0" smtClean="0"/>
              <a:t>&gt; </a:t>
            </a:r>
            <a:r>
              <a:rPr lang="ro-RO" dirty="0" smtClean="0"/>
              <a:t>taxe mici -</a:t>
            </a:r>
            <a:r>
              <a:rPr lang="en-US" dirty="0" smtClean="0"/>
              <a:t>&gt; profit maxim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pPr lvl="1"/>
            <a:endParaRPr lang="ro-RO" dirty="0"/>
          </a:p>
        </p:txBody>
      </p:sp>
      <p:pic>
        <p:nvPicPr>
          <p:cNvPr id="5" name="Content Placeholder 4" descr="banner_mobil_main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19900" y="1047750"/>
            <a:ext cx="2171700" cy="1447800"/>
          </a:xfrm>
        </p:spPr>
      </p:pic>
      <p:pic>
        <p:nvPicPr>
          <p:cNvPr id="6" name="Picture 5" descr="Panama_flag_shirt_v2_1024x1024@2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276350"/>
            <a:ext cx="1142924" cy="1123950"/>
          </a:xfrm>
          <a:prstGeom prst="rect">
            <a:avLst/>
          </a:prstGeom>
        </p:spPr>
      </p:pic>
      <p:pic>
        <p:nvPicPr>
          <p:cNvPr id="7" name="Picture 6" descr="ZqzfgcHXdYWliuXOqkrVZPkgnKRLngSEcbPoBfvNdXLbgfAwcDSFbIKyzMMnzKi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2724150"/>
            <a:ext cx="335280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Schema </a:t>
            </a:r>
            <a:r>
              <a:rPr lang="en-US" dirty="0" err="1" smtClean="0"/>
              <a:t>succesului</a:t>
            </a:r>
            <a:endParaRPr lang="ro-RO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123950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 smtClean="0"/>
              <a:t>Resurse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folosite</a:t>
            </a:r>
            <a:endParaRPr lang="ro-RO" sz="11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52550"/>
            <a:ext cx="152400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Banii</a:t>
            </a:r>
            <a:r>
              <a:rPr lang="en-US" sz="1400" dirty="0" smtClean="0"/>
              <a:t> din </a:t>
            </a:r>
            <a:r>
              <a:rPr lang="en-US" sz="1400" dirty="0" err="1" smtClean="0"/>
              <a:t>afacerea</a:t>
            </a:r>
            <a:r>
              <a:rPr lang="en-US" sz="1400" dirty="0" smtClean="0"/>
              <a:t> </a:t>
            </a:r>
            <a:r>
              <a:rPr lang="en-US" sz="1400" dirty="0" err="1" smtClean="0"/>
              <a:t>familiei</a:t>
            </a:r>
            <a:endParaRPr lang="ro-RO" sz="1400" dirty="0"/>
          </a:p>
        </p:txBody>
      </p:sp>
      <p:cxnSp>
        <p:nvCxnSpPr>
          <p:cNvPr id="7" name="Straight Arrow Connector 6"/>
          <p:cNvCxnSpPr>
            <a:stCxn id="5" idx="3"/>
            <a:endCxn id="10" idx="1"/>
          </p:cNvCxnSpPr>
          <p:nvPr/>
        </p:nvCxnSpPr>
        <p:spPr>
          <a:xfrm>
            <a:off x="1981200" y="1614160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1000" y="1123950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 smtClean="0"/>
              <a:t>Investi</a:t>
            </a:r>
            <a:r>
              <a:rPr lang="ro-RO" sz="1100" i="1" dirty="0" smtClean="0"/>
              <a:t>ții</a:t>
            </a:r>
            <a:endParaRPr lang="ro-RO" sz="11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2400" y="1352550"/>
            <a:ext cx="19812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400" dirty="0" smtClean="0"/>
              <a:t>Nave petroliere și de transport maritim</a:t>
            </a:r>
            <a:endParaRPr lang="ro-RO" sz="1400" dirty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2399506" y="2076450"/>
            <a:ext cx="838994" cy="7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32" idx="0"/>
          </p:cNvCxnSpPr>
          <p:nvPr/>
        </p:nvCxnSpPr>
        <p:spPr>
          <a:xfrm rot="10800000" flipV="1">
            <a:off x="1442292" y="2495550"/>
            <a:ext cx="1377109" cy="1371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2"/>
            <a:endCxn id="44" idx="0"/>
          </p:cNvCxnSpPr>
          <p:nvPr/>
        </p:nvCxnSpPr>
        <p:spPr>
          <a:xfrm rot="5400000">
            <a:off x="4300210" y="2528560"/>
            <a:ext cx="130558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3" idx="0"/>
          </p:cNvCxnSpPr>
          <p:nvPr/>
        </p:nvCxnSpPr>
        <p:spPr>
          <a:xfrm rot="16200000" flipH="1">
            <a:off x="2719950" y="2595000"/>
            <a:ext cx="1371600" cy="11727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4800" y="3867150"/>
            <a:ext cx="2274982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ro-RO" sz="1400" dirty="0" smtClean="0"/>
              <a:t>Pierderea averii familiei</a:t>
            </a:r>
          </a:p>
          <a:p>
            <a:pPr algn="ctr"/>
            <a:r>
              <a:rPr lang="ro-RO" sz="1400" dirty="0" smtClean="0"/>
              <a:t>Posibilitatea unui faliment</a:t>
            </a:r>
            <a:endParaRPr lang="ro-RO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43200" y="3867150"/>
            <a:ext cx="24978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o-RO" sz="1400" dirty="0" smtClean="0"/>
              <a:t>Nr. membri echipă de start: 1</a:t>
            </a:r>
          </a:p>
          <a:p>
            <a:r>
              <a:rPr lang="ro-RO" sz="1400" dirty="0" smtClean="0"/>
              <a:t>Procent certitudine: 0%</a:t>
            </a:r>
            <a:endParaRPr lang="ro-RO" sz="1400" dirty="0"/>
          </a:p>
        </p:txBody>
      </p:sp>
      <p:sp>
        <p:nvSpPr>
          <p:cNvPr id="38" name="TextBox 37"/>
          <p:cNvSpPr txBox="1"/>
          <p:nvPr/>
        </p:nvSpPr>
        <p:spPr>
          <a:xfrm rot="18708065">
            <a:off x="1540602" y="3187214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100" i="1" dirty="0" smtClean="0"/>
              <a:t>riscuri</a:t>
            </a:r>
            <a:endParaRPr lang="ro-RO" sz="1100" i="1" dirty="0"/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2361803" y="2038747"/>
            <a:ext cx="91519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930300">
            <a:off x="3160470" y="3060485"/>
            <a:ext cx="8098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100" i="1" dirty="0" smtClean="0"/>
              <a:t>provocări</a:t>
            </a:r>
            <a:endParaRPr lang="ro-RO" sz="1100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4038600" y="3181350"/>
            <a:ext cx="18288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400" dirty="0" smtClean="0"/>
              <a:t>Companii petroliere mari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53000" y="2952750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100" i="1" dirty="0" smtClean="0"/>
              <a:t>Public țintă</a:t>
            </a:r>
            <a:endParaRPr lang="ro-RO" sz="1100" i="1" dirty="0"/>
          </a:p>
        </p:txBody>
      </p:sp>
      <p:cxnSp>
        <p:nvCxnSpPr>
          <p:cNvPr id="62" name="Straight Arrow Connector 61"/>
          <p:cNvCxnSpPr>
            <a:stCxn id="10" idx="3"/>
            <a:endCxn id="63" idx="1"/>
          </p:cNvCxnSpPr>
          <p:nvPr/>
        </p:nvCxnSpPr>
        <p:spPr>
          <a:xfrm>
            <a:off x="5943600" y="1614160"/>
            <a:ext cx="1219200" cy="30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162800" y="1352550"/>
            <a:ext cx="16081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o-RO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Succes</a:t>
            </a:r>
            <a:endParaRPr lang="en-US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69" name="Straight Connector 68"/>
          <p:cNvCxnSpPr>
            <a:endCxn id="70" idx="1"/>
          </p:cNvCxnSpPr>
          <p:nvPr/>
        </p:nvCxnSpPr>
        <p:spPr>
          <a:xfrm flipV="1">
            <a:off x="4953000" y="2567032"/>
            <a:ext cx="914400" cy="47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67400" y="2266950"/>
            <a:ext cx="1371600" cy="6001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o-RO" sz="1100" dirty="0" smtClean="0"/>
              <a:t>Cost micşorat prin plătirea unor taxe mai mici</a:t>
            </a:r>
            <a:endParaRPr lang="ro-RO" sz="1100" dirty="0"/>
          </a:p>
        </p:txBody>
      </p:sp>
      <p:sp>
        <p:nvSpPr>
          <p:cNvPr id="71" name="TextBox 70"/>
          <p:cNvSpPr txBox="1"/>
          <p:nvPr/>
        </p:nvSpPr>
        <p:spPr>
          <a:xfrm>
            <a:off x="4953000" y="2343150"/>
            <a:ext cx="91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i="1" dirty="0" smtClean="0"/>
              <a:t>Atragerea</a:t>
            </a:r>
          </a:p>
          <a:p>
            <a:r>
              <a:rPr lang="ro-RO" sz="1100" i="1" dirty="0" smtClean="0"/>
              <a:t>fondurilor</a:t>
            </a:r>
            <a:endParaRPr lang="ro-RO" sz="11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Moment culminant al afacerii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smtClean="0"/>
              <a:t>1957: Înființarea firmei Olympic Airways </a:t>
            </a:r>
          </a:p>
          <a:p>
            <a:pPr lvl="1"/>
            <a:r>
              <a:rPr lang="ro-RO" dirty="0" smtClean="0"/>
              <a:t>Avere: 500.000.000$</a:t>
            </a:r>
          </a:p>
          <a:p>
            <a:pPr lvl="1"/>
            <a:r>
              <a:rPr lang="ro-RO" dirty="0" smtClean="0"/>
              <a:t>Proiect de creștere a Greciei: 400.000.000$</a:t>
            </a:r>
          </a:p>
          <a:p>
            <a:pPr lvl="1"/>
            <a:r>
              <a:rPr lang="ro-RO" dirty="0" smtClean="0"/>
              <a:t>70 de nave petroliere + baleniere</a:t>
            </a:r>
          </a:p>
          <a:p>
            <a:pPr lvl="1"/>
            <a:r>
              <a:rPr lang="ro-RO" dirty="0" smtClean="0"/>
              <a:t>Tratat cu Arabia Saudită – dreptul de a exploata resursele din cel mai mare  câmp petrolier din lume timp de 30 de ani</a:t>
            </a:r>
          </a:p>
        </p:txBody>
      </p:sp>
      <p:pic>
        <p:nvPicPr>
          <p:cNvPr id="5" name="Content Placeholder 4" descr="aristotle_onassis_wiki-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00600" y="1522766"/>
            <a:ext cx="4038600" cy="252341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Greşeli</a:t>
            </a:r>
            <a:r>
              <a:rPr lang="en-US" dirty="0" smtClean="0"/>
              <a:t>/E</a:t>
            </a:r>
            <a:r>
              <a:rPr lang="ro-RO" dirty="0" smtClean="0"/>
              <a:t>șecuri care au fost depășite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1028700"/>
            <a:ext cx="4194048" cy="3676650"/>
          </a:xfrm>
        </p:spPr>
        <p:txBody>
          <a:bodyPr>
            <a:normAutofit fontScale="85000" lnSpcReduction="10000"/>
          </a:bodyPr>
          <a:lstStyle/>
          <a:p>
            <a:r>
              <a:rPr lang="ro-RO" sz="2200" dirty="0" smtClean="0"/>
              <a:t>1954: Aristotel Onasis este urmărit de FBI și acuzat de faptul că nu plătește taxe statului american. (Panama – taxe mici)</a:t>
            </a:r>
          </a:p>
          <a:p>
            <a:pPr lvl="1"/>
            <a:r>
              <a:rPr lang="ro-RO" sz="1900" dirty="0" smtClean="0"/>
              <a:t>Aristotel pledează vinovat – plătește 7mil.$, dar i se permite să-și continue activitatea</a:t>
            </a:r>
          </a:p>
          <a:p>
            <a:r>
              <a:rPr lang="ro-RO" sz="2200" dirty="0" smtClean="0"/>
              <a:t>1973: Alexander Onassis, fiul său, moare într-un accident aviatic</a:t>
            </a:r>
          </a:p>
          <a:p>
            <a:pPr lvl="1"/>
            <a:r>
              <a:rPr lang="ro-RO" sz="1900" dirty="0" smtClean="0"/>
              <a:t>Aristotel întemeiază o fundație de ajutorare în amintirea fiului său – donează aprox. </a:t>
            </a:r>
            <a:r>
              <a:rPr lang="ro-RO" sz="1900" dirty="0" smtClean="0"/>
              <a:t>250mil</a:t>
            </a:r>
            <a:r>
              <a:rPr lang="ro-RO" sz="1900" dirty="0" smtClean="0"/>
              <a:t>.$ acestei fundații ( aprox. </a:t>
            </a:r>
            <a:r>
              <a:rPr lang="ro-RO" sz="1900" dirty="0" smtClean="0"/>
              <a:t>1.3mld</a:t>
            </a:r>
            <a:r>
              <a:rPr lang="ro-RO" sz="1900" dirty="0" smtClean="0"/>
              <a:t>.$ ai zilelor noastre)</a:t>
            </a:r>
          </a:p>
          <a:p>
            <a:pPr lvl="1"/>
            <a:endParaRPr lang="ro-RO" dirty="0" smtClean="0"/>
          </a:p>
          <a:p>
            <a:pPr lvl="1"/>
            <a:endParaRPr lang="ro-RO" dirty="0" smtClean="0"/>
          </a:p>
        </p:txBody>
      </p:sp>
      <p:pic>
        <p:nvPicPr>
          <p:cNvPr id="5" name="Content Placeholder 4" descr="77255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5900" y="1984375"/>
            <a:ext cx="3048000" cy="160020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344</TotalTime>
  <Words>493</Words>
  <Application>Microsoft Office PowerPoint</Application>
  <PresentationFormat>On-screen Show (16:9)</PresentationFormat>
  <Paragraphs>93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Civic</vt:lpstr>
      <vt:lpstr>Aristotel Onassis</vt:lpstr>
      <vt:lpstr>Cine a fost Aristotel Onassis?</vt:lpstr>
      <vt:lpstr>Povestea de viață</vt:lpstr>
      <vt:lpstr>Povestea de viață</vt:lpstr>
      <vt:lpstr>Povestea de viață</vt:lpstr>
      <vt:lpstr>Începutul succesului pentru Onassis</vt:lpstr>
      <vt:lpstr>Schema succesului</vt:lpstr>
      <vt:lpstr>Moment culminant al afacerii</vt:lpstr>
      <vt:lpstr>Greşeli/Eșecuri care au fost depășite</vt:lpstr>
      <vt:lpstr>Motivația și menținerea ei</vt:lpstr>
      <vt:lpstr>De cine a fost influențat</vt:lpstr>
      <vt:lpstr>Sfaturi date de Aristotel Onassis</vt:lpstr>
      <vt:lpstr>Fun fact I</vt:lpstr>
      <vt:lpstr>Fun fact II</vt:lpstr>
      <vt:lpstr>Filme</vt:lpstr>
      <vt:lpstr>Webografie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Aristotel Onassis</dc:title>
  <dc:creator>1</dc:creator>
  <cp:lastModifiedBy>Lupu Cezar-Justinian</cp:lastModifiedBy>
  <cp:revision>35</cp:revision>
  <dcterms:created xsi:type="dcterms:W3CDTF">2006-08-16T00:00:00Z</dcterms:created>
  <dcterms:modified xsi:type="dcterms:W3CDTF">2021-03-16T23:51:26Z</dcterms:modified>
</cp:coreProperties>
</file>